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1" r:id="rId3"/>
    <p:sldId id="265" r:id="rId4"/>
    <p:sldId id="257" r:id="rId5"/>
    <p:sldId id="259" r:id="rId6"/>
    <p:sldId id="260" r:id="rId7"/>
    <p:sldId id="263" r:id="rId8"/>
    <p:sldId id="278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39F470-E515-4644-B233-920CD2C0E6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</dgm:pt>
    <dgm:pt modelId="{CC03B13F-6BDE-4AB7-8833-E95614C6DE0E}">
      <dgm:prSet phldrT="[Text]"/>
      <dgm:spPr/>
      <dgm:t>
        <a:bodyPr/>
        <a:lstStyle/>
        <a:p>
          <a:r>
            <a:rPr lang="en-US" dirty="0" smtClean="0"/>
            <a:t>OIE</a:t>
          </a:r>
          <a:endParaRPr lang="en-US" dirty="0"/>
        </a:p>
      </dgm:t>
    </dgm:pt>
    <dgm:pt modelId="{114392C9-9E66-44F5-8D80-8434DFDE96D2}" type="parTrans" cxnId="{132C3C62-BBD4-4254-A3E1-065FFB36ED29}">
      <dgm:prSet/>
      <dgm:spPr/>
      <dgm:t>
        <a:bodyPr/>
        <a:lstStyle/>
        <a:p>
          <a:endParaRPr lang="en-US"/>
        </a:p>
      </dgm:t>
    </dgm:pt>
    <dgm:pt modelId="{C9AB6621-A34F-4293-9D88-33C371401DBC}" type="sibTrans" cxnId="{132C3C62-BBD4-4254-A3E1-065FFB36ED29}">
      <dgm:prSet/>
      <dgm:spPr/>
      <dgm:t>
        <a:bodyPr/>
        <a:lstStyle/>
        <a:p>
          <a:endParaRPr lang="en-US"/>
        </a:p>
      </dgm:t>
    </dgm:pt>
    <dgm:pt modelId="{17C47D7C-F9EC-451F-91ED-4365EC832805}">
      <dgm:prSet phldrT="[Text]"/>
      <dgm:spPr/>
      <dgm:t>
        <a:bodyPr/>
        <a:lstStyle/>
        <a:p>
          <a:r>
            <a:rPr lang="en-US" dirty="0" smtClean="0"/>
            <a:t>FHP/CHP/BARC</a:t>
          </a:r>
          <a:endParaRPr lang="en-US" dirty="0"/>
        </a:p>
      </dgm:t>
    </dgm:pt>
    <dgm:pt modelId="{0CBBCB39-C504-484C-AF43-7EE658D83CBD}" type="parTrans" cxnId="{767013B3-66E4-422A-9C4F-108375372811}">
      <dgm:prSet/>
      <dgm:spPr/>
      <dgm:t>
        <a:bodyPr/>
        <a:lstStyle/>
        <a:p>
          <a:endParaRPr lang="en-US"/>
        </a:p>
      </dgm:t>
    </dgm:pt>
    <dgm:pt modelId="{DBFCCCF0-25F0-4734-83FE-CDF7F2A69883}" type="sibTrans" cxnId="{767013B3-66E4-422A-9C4F-108375372811}">
      <dgm:prSet/>
      <dgm:spPr/>
      <dgm:t>
        <a:bodyPr/>
        <a:lstStyle/>
        <a:p>
          <a:endParaRPr lang="en-US"/>
        </a:p>
      </dgm:t>
    </dgm:pt>
    <dgm:pt modelId="{E7BDBF77-2688-4C9F-9C2F-B9D99B68F8DF}">
      <dgm:prSet phldrT="[Text]"/>
      <dgm:spPr/>
      <dgm:t>
        <a:bodyPr/>
        <a:lstStyle/>
        <a:p>
          <a:r>
            <a:rPr lang="en-US" dirty="0" smtClean="0"/>
            <a:t>PIE/PCAB</a:t>
          </a:r>
          <a:endParaRPr lang="en-US" dirty="0"/>
        </a:p>
      </dgm:t>
    </dgm:pt>
    <dgm:pt modelId="{EDB167BD-6954-4825-B467-1C2049B9794C}" type="parTrans" cxnId="{F7FCE7AF-0609-4842-A06A-71E7C53AB850}">
      <dgm:prSet/>
      <dgm:spPr/>
      <dgm:t>
        <a:bodyPr/>
        <a:lstStyle/>
        <a:p>
          <a:endParaRPr lang="en-US"/>
        </a:p>
      </dgm:t>
    </dgm:pt>
    <dgm:pt modelId="{526A4590-16B6-4A93-9A6E-CB0E75EBB97E}" type="sibTrans" cxnId="{F7FCE7AF-0609-4842-A06A-71E7C53AB850}">
      <dgm:prSet/>
      <dgm:spPr/>
      <dgm:t>
        <a:bodyPr/>
        <a:lstStyle/>
        <a:p>
          <a:endParaRPr lang="en-US"/>
        </a:p>
      </dgm:t>
    </dgm:pt>
    <dgm:pt modelId="{5136F2FB-AF1D-4A97-A284-B072936E91F6}" type="pres">
      <dgm:prSet presAssocID="{1239F470-E515-4644-B233-920CD2C0E6AE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CF21B94F-9895-4637-A00C-3EFA16B09E64}" type="pres">
      <dgm:prSet presAssocID="{CC03B13F-6BDE-4AB7-8833-E95614C6DE0E}" presName="Accent1" presStyleCnt="0"/>
      <dgm:spPr/>
    </dgm:pt>
    <dgm:pt modelId="{5B87B0B4-0C6B-4B98-9201-DC68018DBDA6}" type="pres">
      <dgm:prSet presAssocID="{CC03B13F-6BDE-4AB7-8833-E95614C6DE0E}" presName="Accent" presStyleLbl="node1" presStyleIdx="0" presStyleCnt="3"/>
      <dgm:spPr/>
    </dgm:pt>
    <dgm:pt modelId="{DB34EE28-BA4A-4953-853E-C714A65D8F5B}" type="pres">
      <dgm:prSet presAssocID="{CC03B13F-6BDE-4AB7-8833-E95614C6DE0E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23605-15D4-4ADB-A150-39FA56E776D5}" type="pres">
      <dgm:prSet presAssocID="{17C47D7C-F9EC-451F-91ED-4365EC832805}" presName="Accent2" presStyleCnt="0"/>
      <dgm:spPr/>
    </dgm:pt>
    <dgm:pt modelId="{C18768BC-15A8-4045-B395-AFBD17329C39}" type="pres">
      <dgm:prSet presAssocID="{17C47D7C-F9EC-451F-91ED-4365EC832805}" presName="Accent" presStyleLbl="node1" presStyleIdx="1" presStyleCnt="3"/>
      <dgm:spPr/>
    </dgm:pt>
    <dgm:pt modelId="{FBE7CDAF-D6D3-47FD-8A42-CC86D930EFF1}" type="pres">
      <dgm:prSet presAssocID="{17C47D7C-F9EC-451F-91ED-4365EC832805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D5D089-E55F-45F4-BDE9-0C9B82F8D11F}" type="pres">
      <dgm:prSet presAssocID="{E7BDBF77-2688-4C9F-9C2F-B9D99B68F8DF}" presName="Accent3" presStyleCnt="0"/>
      <dgm:spPr/>
    </dgm:pt>
    <dgm:pt modelId="{96CDE982-B193-4FA2-BC8C-1F57FBAA0C1F}" type="pres">
      <dgm:prSet presAssocID="{E7BDBF77-2688-4C9F-9C2F-B9D99B68F8DF}" presName="Accent" presStyleLbl="node1" presStyleIdx="2" presStyleCnt="3"/>
      <dgm:spPr/>
    </dgm:pt>
    <dgm:pt modelId="{D3B7B982-6A70-4F00-BB94-B89BF41BCA93}" type="pres">
      <dgm:prSet presAssocID="{E7BDBF77-2688-4C9F-9C2F-B9D99B68F8DF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2C3C62-BBD4-4254-A3E1-065FFB36ED29}" srcId="{1239F470-E515-4644-B233-920CD2C0E6AE}" destId="{CC03B13F-6BDE-4AB7-8833-E95614C6DE0E}" srcOrd="0" destOrd="0" parTransId="{114392C9-9E66-44F5-8D80-8434DFDE96D2}" sibTransId="{C9AB6621-A34F-4293-9D88-33C371401DBC}"/>
    <dgm:cxn modelId="{1D2DF106-201D-4377-8B9C-750D534C9028}" type="presOf" srcId="{CC03B13F-6BDE-4AB7-8833-E95614C6DE0E}" destId="{DB34EE28-BA4A-4953-853E-C714A65D8F5B}" srcOrd="0" destOrd="0" presId="urn:microsoft.com/office/officeart/2009/layout/CircleArrowProcess"/>
    <dgm:cxn modelId="{740BE30B-6100-4F3C-AA12-14A58480F1B7}" type="presOf" srcId="{E7BDBF77-2688-4C9F-9C2F-B9D99B68F8DF}" destId="{D3B7B982-6A70-4F00-BB94-B89BF41BCA93}" srcOrd="0" destOrd="0" presId="urn:microsoft.com/office/officeart/2009/layout/CircleArrowProcess"/>
    <dgm:cxn modelId="{C3179A1D-C4D6-4A26-ABDD-9156744C78DB}" type="presOf" srcId="{1239F470-E515-4644-B233-920CD2C0E6AE}" destId="{5136F2FB-AF1D-4A97-A284-B072936E91F6}" srcOrd="0" destOrd="0" presId="urn:microsoft.com/office/officeart/2009/layout/CircleArrowProcess"/>
    <dgm:cxn modelId="{F7FCE7AF-0609-4842-A06A-71E7C53AB850}" srcId="{1239F470-E515-4644-B233-920CD2C0E6AE}" destId="{E7BDBF77-2688-4C9F-9C2F-B9D99B68F8DF}" srcOrd="2" destOrd="0" parTransId="{EDB167BD-6954-4825-B467-1C2049B9794C}" sibTransId="{526A4590-16B6-4A93-9A6E-CB0E75EBB97E}"/>
    <dgm:cxn modelId="{767013B3-66E4-422A-9C4F-108375372811}" srcId="{1239F470-E515-4644-B233-920CD2C0E6AE}" destId="{17C47D7C-F9EC-451F-91ED-4365EC832805}" srcOrd="1" destOrd="0" parTransId="{0CBBCB39-C504-484C-AF43-7EE658D83CBD}" sibTransId="{DBFCCCF0-25F0-4734-83FE-CDF7F2A69883}"/>
    <dgm:cxn modelId="{4CFBE2AF-47FE-42D6-BBC9-E2BB76447F00}" type="presOf" srcId="{17C47D7C-F9EC-451F-91ED-4365EC832805}" destId="{FBE7CDAF-D6D3-47FD-8A42-CC86D930EFF1}" srcOrd="0" destOrd="0" presId="urn:microsoft.com/office/officeart/2009/layout/CircleArrowProcess"/>
    <dgm:cxn modelId="{74AC0639-4E3C-4052-AAA7-89423927847B}" type="presParOf" srcId="{5136F2FB-AF1D-4A97-A284-B072936E91F6}" destId="{CF21B94F-9895-4637-A00C-3EFA16B09E64}" srcOrd="0" destOrd="0" presId="urn:microsoft.com/office/officeart/2009/layout/CircleArrowProcess"/>
    <dgm:cxn modelId="{46CD7E1A-9511-43AC-9612-DB07EF63617D}" type="presParOf" srcId="{CF21B94F-9895-4637-A00C-3EFA16B09E64}" destId="{5B87B0B4-0C6B-4B98-9201-DC68018DBDA6}" srcOrd="0" destOrd="0" presId="urn:microsoft.com/office/officeart/2009/layout/CircleArrowProcess"/>
    <dgm:cxn modelId="{762EDA98-92BA-43A2-AE1F-1FD90F573039}" type="presParOf" srcId="{5136F2FB-AF1D-4A97-A284-B072936E91F6}" destId="{DB34EE28-BA4A-4953-853E-C714A65D8F5B}" srcOrd="1" destOrd="0" presId="urn:microsoft.com/office/officeart/2009/layout/CircleArrowProcess"/>
    <dgm:cxn modelId="{0345F867-B690-4FB6-B7F4-446E7298918D}" type="presParOf" srcId="{5136F2FB-AF1D-4A97-A284-B072936E91F6}" destId="{43523605-15D4-4ADB-A150-39FA56E776D5}" srcOrd="2" destOrd="0" presId="urn:microsoft.com/office/officeart/2009/layout/CircleArrowProcess"/>
    <dgm:cxn modelId="{51BD2BD1-9724-4398-8797-E19D4B1C0DE0}" type="presParOf" srcId="{43523605-15D4-4ADB-A150-39FA56E776D5}" destId="{C18768BC-15A8-4045-B395-AFBD17329C39}" srcOrd="0" destOrd="0" presId="urn:microsoft.com/office/officeart/2009/layout/CircleArrowProcess"/>
    <dgm:cxn modelId="{3564273D-56A7-4B5B-B65E-864E54FABE1C}" type="presParOf" srcId="{5136F2FB-AF1D-4A97-A284-B072936E91F6}" destId="{FBE7CDAF-D6D3-47FD-8A42-CC86D930EFF1}" srcOrd="3" destOrd="0" presId="urn:microsoft.com/office/officeart/2009/layout/CircleArrowProcess"/>
    <dgm:cxn modelId="{8AC1B208-6BDE-4741-ADF1-E244B1E892AD}" type="presParOf" srcId="{5136F2FB-AF1D-4A97-A284-B072936E91F6}" destId="{8AD5D089-E55F-45F4-BDE9-0C9B82F8D11F}" srcOrd="4" destOrd="0" presId="urn:microsoft.com/office/officeart/2009/layout/CircleArrowProcess"/>
    <dgm:cxn modelId="{969F5598-7988-4228-BCA9-7F8A4F81D85E}" type="presParOf" srcId="{8AD5D089-E55F-45F4-BDE9-0C9B82F8D11F}" destId="{96CDE982-B193-4FA2-BC8C-1F57FBAA0C1F}" srcOrd="0" destOrd="0" presId="urn:microsoft.com/office/officeart/2009/layout/CircleArrowProcess"/>
    <dgm:cxn modelId="{75C311FA-27B4-4A61-8916-2E5D79BAC6C6}" type="presParOf" srcId="{5136F2FB-AF1D-4A97-A284-B072936E91F6}" destId="{D3B7B982-6A70-4F00-BB94-B89BF41BCA93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87B0B4-0C6B-4B98-9201-DC68018DBDA6}">
      <dsp:nvSpPr>
        <dsp:cNvPr id="0" name=""/>
        <dsp:cNvSpPr/>
      </dsp:nvSpPr>
      <dsp:spPr>
        <a:xfrm>
          <a:off x="2341595" y="0"/>
          <a:ext cx="1956111" cy="195640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34EE28-BA4A-4953-853E-C714A65D8F5B}">
      <dsp:nvSpPr>
        <dsp:cNvPr id="0" name=""/>
        <dsp:cNvSpPr/>
      </dsp:nvSpPr>
      <dsp:spPr>
        <a:xfrm>
          <a:off x="2773960" y="706323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OIE</a:t>
          </a:r>
          <a:endParaRPr lang="en-US" sz="1100" kern="1200" dirty="0"/>
        </a:p>
      </dsp:txBody>
      <dsp:txXfrm>
        <a:off x="2773960" y="706323"/>
        <a:ext cx="1086973" cy="543356"/>
      </dsp:txXfrm>
    </dsp:sp>
    <dsp:sp modelId="{C18768BC-15A8-4045-B395-AFBD17329C39}">
      <dsp:nvSpPr>
        <dsp:cNvPr id="0" name=""/>
        <dsp:cNvSpPr/>
      </dsp:nvSpPr>
      <dsp:spPr>
        <a:xfrm>
          <a:off x="1798292" y="1124102"/>
          <a:ext cx="1956111" cy="195640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E7CDAF-D6D3-47FD-8A42-CC86D930EFF1}">
      <dsp:nvSpPr>
        <dsp:cNvPr id="0" name=""/>
        <dsp:cNvSpPr/>
      </dsp:nvSpPr>
      <dsp:spPr>
        <a:xfrm>
          <a:off x="2232861" y="1836927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FHP/CHP/BARC</a:t>
          </a:r>
          <a:endParaRPr lang="en-US" sz="1100" kern="1200" dirty="0"/>
        </a:p>
      </dsp:txBody>
      <dsp:txXfrm>
        <a:off x="2232861" y="1836927"/>
        <a:ext cx="1086973" cy="543356"/>
      </dsp:txXfrm>
    </dsp:sp>
    <dsp:sp modelId="{96CDE982-B193-4FA2-BC8C-1F57FBAA0C1F}">
      <dsp:nvSpPr>
        <dsp:cNvPr id="0" name=""/>
        <dsp:cNvSpPr/>
      </dsp:nvSpPr>
      <dsp:spPr>
        <a:xfrm>
          <a:off x="2480819" y="2382723"/>
          <a:ext cx="1680603" cy="168127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B7B982-6A70-4F00-BB94-B89BF41BCA93}">
      <dsp:nvSpPr>
        <dsp:cNvPr id="0" name=""/>
        <dsp:cNvSpPr/>
      </dsp:nvSpPr>
      <dsp:spPr>
        <a:xfrm>
          <a:off x="2776532" y="2969158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PIE/PCAB</a:t>
          </a:r>
          <a:endParaRPr lang="en-US" sz="1100" kern="1200" dirty="0"/>
        </a:p>
      </dsp:txBody>
      <dsp:txXfrm>
        <a:off x="2776532" y="2969158"/>
        <a:ext cx="1086973" cy="543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E4565-D0A5-014D-BDB0-E81E076340EE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7F825-1710-5E4A-945D-EA7C64867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15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ndiegomesacollege.org/about-mesa/institutional-effectiveness/planning-and-institutional-effectiveness-committe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3647" y="4624668"/>
            <a:ext cx="7665553" cy="1547742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INTEGRATED </a:t>
            </a:r>
            <a:r>
              <a:rPr lang="en-US" smtClean="0"/>
              <a:t>PLANNING – Quick and Dirty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</a:t>
            </a:r>
            <a:br>
              <a:rPr lang="en-US" dirty="0" smtClean="0"/>
            </a:br>
            <a:r>
              <a:rPr lang="en-US" dirty="0" smtClean="0"/>
              <a:t>Campus </a:t>
            </a:r>
            <a:r>
              <a:rPr lang="en-US" dirty="0" smtClean="0"/>
              <a:t>Involvement/Faculty Leadership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437559"/>
            <a:ext cx="4038600" cy="100936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	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4356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DMCplanning-matrix 2.pd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7" b="8097"/>
          <a:stretch>
            <a:fillRect/>
          </a:stretch>
        </p:blipFill>
        <p:spPr>
          <a:xfrm>
            <a:off x="482600" y="1222375"/>
            <a:ext cx="7572375" cy="4903788"/>
          </a:xfrm>
        </p:spPr>
      </p:pic>
      <p:sp>
        <p:nvSpPr>
          <p:cNvPr id="6" name="TextBox 5"/>
          <p:cNvSpPr txBox="1"/>
          <p:nvPr/>
        </p:nvSpPr>
        <p:spPr>
          <a:xfrm>
            <a:off x="10193048" y="61888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1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81000" y="689380"/>
            <a:ext cx="8229600" cy="601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994367" y="1142999"/>
            <a:ext cx="7048500" cy="5181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chemeClr val="tx1"/>
                </a:solidFill>
              </a:rPr>
              <a:t>oooRERRRRB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078593" y="2527592"/>
            <a:ext cx="3026931" cy="228398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cmpd="sng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400" y="3505200"/>
            <a:ext cx="1748848" cy="6601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DISCUSS GOALS, OUTCOMES, ASSESSMENTS, ACTIONS</a:t>
            </a:r>
          </a:p>
          <a:p>
            <a:pPr algn="ctr"/>
            <a:r>
              <a:rPr lang="en-US" sz="900" b="1" i="1" dirty="0" smtClean="0"/>
              <a:t>P</a:t>
            </a:r>
            <a:r>
              <a:rPr lang="en-US" sz="900" b="1" i="1" dirty="0" smtClean="0">
                <a:solidFill>
                  <a:schemeClr val="tx1"/>
                </a:solidFill>
              </a:rPr>
              <a:t>PRESIDENT’S CABINET RETREAT</a:t>
            </a:r>
            <a:endParaRPr lang="en-US" sz="900" b="1" i="1" dirty="0"/>
          </a:p>
        </p:txBody>
      </p:sp>
      <p:sp>
        <p:nvSpPr>
          <p:cNvPr id="13" name="Rectangle 12"/>
          <p:cNvSpPr/>
          <p:nvPr/>
        </p:nvSpPr>
        <p:spPr>
          <a:xfrm>
            <a:off x="3716770" y="5425589"/>
            <a:ext cx="2074430" cy="5300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EVALUATE PROCESSES,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RECOMMEND REVISIONS</a:t>
            </a:r>
          </a:p>
          <a:p>
            <a:pPr algn="ctr"/>
            <a:r>
              <a:rPr lang="en-US" sz="900" b="1" i="1" dirty="0" smtClean="0">
                <a:solidFill>
                  <a:schemeClr val="tx1"/>
                </a:solidFill>
              </a:rPr>
              <a:t>PIE COMMITTEE, PRESIDENT’S CABINET</a:t>
            </a:r>
            <a:endParaRPr lang="en-US" sz="900" b="1" i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00800" y="4530163"/>
            <a:ext cx="1447801" cy="5876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PRIORITIZE RESOURCE REQUESTS</a:t>
            </a:r>
          </a:p>
          <a:p>
            <a:pPr algn="ctr"/>
            <a:r>
              <a:rPr lang="en-US" sz="900" b="1" i="1" dirty="0" smtClean="0">
                <a:solidFill>
                  <a:schemeClr val="tx1"/>
                </a:solidFill>
              </a:rPr>
              <a:t>FHP, CHP, BARC, PIE</a:t>
            </a:r>
            <a:endParaRPr lang="en-US" sz="900" b="1" i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29400" y="3581400"/>
            <a:ext cx="1533526" cy="5839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INTEGRATE  SSSP, IT, EQUITY, TITLE V PLANS</a:t>
            </a:r>
          </a:p>
          <a:p>
            <a:pPr algn="ctr"/>
            <a:r>
              <a:rPr lang="en-US" sz="1000" b="1" i="1" dirty="0" smtClean="0">
                <a:solidFill>
                  <a:schemeClr val="tx1"/>
                </a:solidFill>
              </a:rPr>
              <a:t> </a:t>
            </a:r>
            <a:r>
              <a:rPr lang="en-US" sz="900" b="1" i="1" dirty="0" smtClean="0">
                <a:solidFill>
                  <a:schemeClr val="tx1"/>
                </a:solidFill>
              </a:rPr>
              <a:t>CAMPUSWIDE</a:t>
            </a:r>
            <a:endParaRPr lang="en-US" sz="900" b="1" i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00800" y="2514600"/>
            <a:ext cx="1609725" cy="800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WRITE PROGRAM REVIEW; ASSESS OUTCOMES; ALIGN GOALS, ACTION PLANS</a:t>
            </a:r>
          </a:p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 </a:t>
            </a:r>
            <a:r>
              <a:rPr lang="en-US" sz="900" b="1" i="1" dirty="0" smtClean="0">
                <a:solidFill>
                  <a:schemeClr val="tx1"/>
                </a:solidFill>
              </a:rPr>
              <a:t>ALL DEPTS &amp; UNITS</a:t>
            </a:r>
            <a:endParaRPr lang="en-US" sz="900" b="1" i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05401" y="1692905"/>
            <a:ext cx="1523999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</a:t>
            </a:r>
            <a:r>
              <a:rPr lang="en-US" sz="1000" dirty="0" smtClean="0">
                <a:solidFill>
                  <a:schemeClr val="tx1"/>
                </a:solidFill>
              </a:rPr>
              <a:t>FALL CONVOCATION;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 IMPLEMENT PRIORITIES</a:t>
            </a:r>
          </a:p>
          <a:p>
            <a:pPr algn="ctr"/>
            <a:r>
              <a:rPr lang="en-US" sz="900" b="1" i="1" dirty="0" smtClean="0">
                <a:solidFill>
                  <a:schemeClr val="tx1"/>
                </a:solidFill>
              </a:rPr>
              <a:t>CAMPUSWIDE</a:t>
            </a:r>
            <a:endParaRPr lang="en-US" sz="900" b="1" i="1" dirty="0"/>
          </a:p>
        </p:txBody>
      </p:sp>
      <p:sp>
        <p:nvSpPr>
          <p:cNvPr id="25" name="Curved Left Arrow 24"/>
          <p:cNvSpPr/>
          <p:nvPr/>
        </p:nvSpPr>
        <p:spPr>
          <a:xfrm>
            <a:off x="7067551" y="685801"/>
            <a:ext cx="1771649" cy="6172199"/>
          </a:xfrm>
          <a:prstGeom prst="curvedLeftArrow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Curved Left Arrow 25"/>
          <p:cNvSpPr/>
          <p:nvPr/>
        </p:nvSpPr>
        <p:spPr>
          <a:xfrm rot="10800000">
            <a:off x="152401" y="533400"/>
            <a:ext cx="1828799" cy="6173175"/>
          </a:xfrm>
          <a:prstGeom prst="curvedLeftArrow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1227710" y="4444171"/>
            <a:ext cx="1583178" cy="67710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PLAN </a:t>
            </a:r>
            <a:r>
              <a:rPr lang="en-US" sz="1000" smtClean="0"/>
              <a:t>BUDGET &amp; ALLOCATE </a:t>
            </a:r>
            <a:r>
              <a:rPr lang="en-US" sz="1000" dirty="0" smtClean="0"/>
              <a:t>RESOURCES </a:t>
            </a:r>
          </a:p>
          <a:p>
            <a:pPr algn="ctr"/>
            <a:r>
              <a:rPr lang="en-US" sz="900" b="1" i="1" dirty="0" smtClean="0"/>
              <a:t>VP ADMIN SERVICES</a:t>
            </a:r>
          </a:p>
          <a:p>
            <a:pPr algn="ctr"/>
            <a:endParaRPr lang="en-US" sz="900" b="1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2438400" y="1676400"/>
            <a:ext cx="1600200" cy="53860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REVISE </a:t>
            </a:r>
            <a:r>
              <a:rPr lang="en-US" sz="1000" smtClean="0"/>
              <a:t>PROGRAM REVIEW &amp; ASSESSMENT MODULES</a:t>
            </a:r>
            <a:endParaRPr lang="en-US" sz="1000" dirty="0" smtClean="0"/>
          </a:p>
          <a:p>
            <a:pPr algn="ctr"/>
            <a:r>
              <a:rPr lang="en-US" sz="900" b="1" i="1" dirty="0" smtClean="0"/>
              <a:t>PR COMMITTEE, IE OFFICE</a:t>
            </a:r>
            <a:endParaRPr lang="en-US" sz="9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142999" y="2663279"/>
            <a:ext cx="1520249" cy="538609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COMMUNICATE OUTCOMES &amp; ACTIONS </a:t>
            </a:r>
            <a:r>
              <a:rPr lang="en-US" sz="900" b="1" i="1" dirty="0" smtClean="0"/>
              <a:t>CAMPUSWIDE</a:t>
            </a:r>
            <a:endParaRPr lang="en-US" sz="900" b="1" i="1" dirty="0"/>
          </a:p>
        </p:txBody>
      </p:sp>
      <p:sp>
        <p:nvSpPr>
          <p:cNvPr id="11" name="Rectangle 10"/>
          <p:cNvSpPr/>
          <p:nvPr/>
        </p:nvSpPr>
        <p:spPr>
          <a:xfrm>
            <a:off x="3078593" y="2362200"/>
            <a:ext cx="3026932" cy="16764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9947244"/>
              </a:avLst>
            </a:prstTxWarp>
            <a:spAutoFit/>
          </a:bodyPr>
          <a:lstStyle/>
          <a:p>
            <a:pPr algn="ctr"/>
            <a:r>
              <a:rPr lang="en-US" sz="24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Mission </a:t>
            </a:r>
            <a:r>
              <a:rPr lang="en-US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</a:t>
            </a:r>
            <a:r>
              <a:rPr lang="en-US" sz="24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 Vision </a:t>
            </a:r>
            <a:r>
              <a:rPr lang="en-US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</a:t>
            </a:r>
            <a:r>
              <a:rPr lang="en-US" sz="24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 Values</a:t>
            </a:r>
            <a:endParaRPr lang="en-US" sz="24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681163" y="990600"/>
            <a:ext cx="5715000" cy="25146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9947244"/>
              </a:avLst>
            </a:prstTxWarp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Annual Integrated Planning Cycle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71800" y="2855640"/>
            <a:ext cx="3276600" cy="212874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1546549"/>
              </a:avLst>
            </a:prstTxWarp>
            <a:spAutoFit/>
          </a:bodyPr>
          <a:lstStyle/>
          <a:p>
            <a:pPr algn="ctr"/>
            <a:r>
              <a:rPr lang="en-US" sz="24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Strategic Goals </a:t>
            </a:r>
            <a:r>
              <a:rPr lang="en-US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</a:t>
            </a:r>
            <a:r>
              <a:rPr lang="en-US" sz="54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IE-Dashboard</a:t>
            </a:r>
            <a:endParaRPr lang="en-US" sz="2400" b="1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 descr="C:\Users\lheil\Documents\Logos\AAANewLogo.Signage\mesa logo version 2\mesa new logo2_ 2011_blu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284" y="240821"/>
            <a:ext cx="4236316" cy="36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6388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7526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66142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26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600" y="6553200"/>
            <a:ext cx="13716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Approved President’s Cabinet 5/5/2015</a:t>
            </a:r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522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341882"/>
            <a:ext cx="7556313" cy="1194818"/>
          </a:xfrm>
        </p:spPr>
        <p:txBody>
          <a:bodyPr/>
          <a:lstStyle/>
          <a:p>
            <a:r>
              <a:rPr lang="en-US" dirty="0" smtClean="0"/>
              <a:t>			PIEC the	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The 30,000 foot over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966" y="1124143"/>
            <a:ext cx="7762821" cy="554771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lvl="8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0" y="1536700"/>
            <a:ext cx="4445000" cy="3771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8530" y="5941897"/>
            <a:ext cx="4421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			</a:t>
            </a:r>
          </a:p>
          <a:p>
            <a:r>
              <a:rPr lang="en-US" dirty="0"/>
              <a:t>	</a:t>
            </a:r>
            <a:r>
              <a:rPr lang="en-US" dirty="0" smtClean="0"/>
              <a:t>		Mesa College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5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629180"/>
          </a:xfrm>
        </p:spPr>
        <p:txBody>
          <a:bodyPr/>
          <a:lstStyle/>
          <a:p>
            <a:r>
              <a:rPr lang="en-US" dirty="0" smtClean="0"/>
              <a:t>Purpose of PIE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264" y="1379832"/>
            <a:ext cx="7678523" cy="4809046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hlinkClick r:id="rId2"/>
              </a:rPr>
              <a:t>PLANNING AND INSTITUTIONAL EFFECTIVENESS COMMITTEE</a:t>
            </a:r>
            <a:endParaRPr lang="en-US" dirty="0"/>
          </a:p>
          <a:p>
            <a:r>
              <a:rPr lang="en-US" sz="2400" dirty="0" smtClean="0"/>
              <a:t>Following </a:t>
            </a:r>
            <a:r>
              <a:rPr lang="en-US" sz="2400" dirty="0"/>
              <a:t>the sustainable continuous quality improvement </a:t>
            </a:r>
            <a:r>
              <a:rPr lang="en-US" sz="2400" dirty="0" smtClean="0"/>
              <a:t>model (SCQI) </a:t>
            </a:r>
          </a:p>
          <a:p>
            <a:r>
              <a:rPr lang="en-US" sz="2400" dirty="0" smtClean="0"/>
              <a:t> PIE assures planning in line with accreditation standards</a:t>
            </a:r>
          </a:p>
          <a:p>
            <a:r>
              <a:rPr lang="en-US" sz="2400" dirty="0" smtClean="0"/>
              <a:t>Coordinates all planning and resource is integrated</a:t>
            </a:r>
          </a:p>
          <a:p>
            <a:r>
              <a:rPr lang="en-US" sz="2400" dirty="0" smtClean="0"/>
              <a:t>Looks at IE data to measure college effectiveness</a:t>
            </a:r>
          </a:p>
          <a:p>
            <a:pPr lvl="1"/>
            <a:r>
              <a:rPr lang="en-US" sz="2200" dirty="0" smtClean="0"/>
              <a:t>Degrees</a:t>
            </a:r>
          </a:p>
          <a:p>
            <a:pPr lvl="1"/>
            <a:r>
              <a:rPr lang="en-US" sz="2200" dirty="0" smtClean="0"/>
              <a:t>Completions</a:t>
            </a:r>
          </a:p>
          <a:p>
            <a:pPr lvl="1"/>
            <a:r>
              <a:rPr lang="en-US" sz="2200" dirty="0" smtClean="0"/>
              <a:t>Persistence</a:t>
            </a:r>
          </a:p>
          <a:p>
            <a:r>
              <a:rPr lang="en-US" sz="2400" dirty="0" smtClean="0"/>
              <a:t>Used to set institutional goals</a:t>
            </a:r>
          </a:p>
          <a:p>
            <a:r>
              <a:rPr lang="en-US" sz="2400" dirty="0" smtClean="0"/>
              <a:t> PIE is not as stilted as the description sounds. Go see for yourself. 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17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Everything lands at President’s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Cabinet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17" y="1807882"/>
            <a:ext cx="7530353" cy="37242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111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Earth with P. Cab. The Buck Stops here!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36100"/>
            <a:ext cx="7556313" cy="43900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Reviews and </a:t>
            </a:r>
            <a:r>
              <a:rPr lang="en-US" sz="2400" smtClean="0"/>
              <a:t>revises college policies </a:t>
            </a:r>
            <a:r>
              <a:rPr lang="en-US" sz="2400" dirty="0" smtClean="0"/>
              <a:t>and procedures </a:t>
            </a:r>
          </a:p>
          <a:p>
            <a:r>
              <a:rPr lang="en-US" sz="2400" dirty="0" smtClean="0"/>
              <a:t>All recommendations from PIE go to P. </a:t>
            </a:r>
            <a:r>
              <a:rPr lang="en-US" sz="2400" dirty="0"/>
              <a:t>C</a:t>
            </a:r>
            <a:r>
              <a:rPr lang="en-US" sz="2400" dirty="0" smtClean="0"/>
              <a:t>ab for final decision making.</a:t>
            </a:r>
          </a:p>
          <a:p>
            <a:r>
              <a:rPr lang="en-US" sz="2400" dirty="0" smtClean="0"/>
              <a:t> Semiannual retreats</a:t>
            </a:r>
          </a:p>
          <a:p>
            <a:pPr lvl="1"/>
            <a:r>
              <a:rPr lang="en-US" sz="2200" dirty="0" smtClean="0"/>
              <a:t>Lunch (yummy)</a:t>
            </a:r>
          </a:p>
          <a:p>
            <a:pPr lvl="1"/>
            <a:r>
              <a:rPr lang="en-US" sz="2200" dirty="0" smtClean="0"/>
              <a:t>Goal setting</a:t>
            </a:r>
          </a:p>
          <a:p>
            <a:r>
              <a:rPr lang="en-US" sz="2400" dirty="0" err="1" smtClean="0"/>
              <a:t>P.Cab</a:t>
            </a:r>
            <a:r>
              <a:rPr lang="en-US" sz="2400" dirty="0" smtClean="0"/>
              <a:t> is more fun than you can imagine.  </a:t>
            </a:r>
          </a:p>
          <a:p>
            <a:pPr lvl="1"/>
            <a:r>
              <a:rPr lang="en-US" sz="2200" dirty="0" smtClean="0"/>
              <a:t>Lively discussion</a:t>
            </a:r>
          </a:p>
          <a:p>
            <a:pPr lvl="1"/>
            <a:r>
              <a:rPr lang="en-US" sz="2200" dirty="0" smtClean="0"/>
              <a:t>Interesting personalities</a:t>
            </a:r>
          </a:p>
          <a:p>
            <a:pPr lvl="1"/>
            <a:r>
              <a:rPr lang="en-US" sz="2200" dirty="0" smtClean="0"/>
              <a:t>All the cool kids go to </a:t>
            </a:r>
            <a:r>
              <a:rPr lang="en-US" sz="2200" dirty="0" err="1" smtClean="0"/>
              <a:t>P.Cab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304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FHP/CHP/BARC </a:t>
            </a:r>
            <a:r>
              <a:rPr lang="en-US" dirty="0" smtClean="0"/>
              <a:t>– The Sea Level View</a:t>
            </a:r>
            <a:endParaRPr lang="en-US" dirty="0"/>
          </a:p>
        </p:txBody>
      </p:sp>
      <p:pic>
        <p:nvPicPr>
          <p:cNvPr id="3074" name="Picture 2" descr="http://images.clipartpanda.com/boat-20clip-20art-ferry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333" y="1531725"/>
            <a:ext cx="6779684" cy="532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46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Channeling the Requests</a:t>
            </a:r>
            <a:endParaRPr lang="en-US" dirty="0"/>
          </a:p>
        </p:txBody>
      </p:sp>
      <p:pic>
        <p:nvPicPr>
          <p:cNvPr id="4098" name="Picture 2" descr="https://encrypted-tbn1.gstatic.com/images?q=tbn:ANd9GcRrbZJDzKIePkIEY0UQ78EcKYAzay3fXL4k6b9CiScQY0lTu1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39" y="1075268"/>
            <a:ext cx="6020736" cy="338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70392490"/>
              </p:ext>
            </p:extLst>
          </p:nvPr>
        </p:nvGraphicFramePr>
        <p:xfrm>
          <a:off x="3868947" y="21420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0715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B87B0B4-0C6B-4B98-9201-DC68018DBD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5B87B0B4-0C6B-4B98-9201-DC68018DBD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B34EE28-BA4A-4953-853E-C714A65D8F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">
                                            <p:graphicEl>
                                              <a:dgm id="{DB34EE28-BA4A-4953-853E-C714A65D8F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18768BC-15A8-4045-B395-AFBD17329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>
                                            <p:graphicEl>
                                              <a:dgm id="{C18768BC-15A8-4045-B395-AFBD17329C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BE7CDAF-D6D3-47FD-8A42-CC86D930EF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">
                                            <p:graphicEl>
                                              <a:dgm id="{FBE7CDAF-D6D3-47FD-8A42-CC86D930EF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6CDE982-B193-4FA2-BC8C-1F57FBAA0C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">
                                            <p:graphicEl>
                                              <a:dgm id="{96CDE982-B193-4FA2-BC8C-1F57FBAA0C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3B7B982-6A70-4F00-BB94-B89BF41BC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">
                                            <p:graphicEl>
                                              <a:dgm id="{D3B7B982-6A70-4F00-BB94-B89BF41BCA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260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Advantage</vt:lpstr>
      <vt:lpstr>INTEGRATED PLANNING – Quick and Dirty     Campus Involvement/Faculty Leadership   </vt:lpstr>
      <vt:lpstr>PowerPoint Presentation</vt:lpstr>
      <vt:lpstr>PowerPoint Presentation</vt:lpstr>
      <vt:lpstr>   PIEC the   The 30,000 foot over view</vt:lpstr>
      <vt:lpstr>Purpose of PIE</vt:lpstr>
      <vt:lpstr>Everything lands at President’s    Cabinet</vt:lpstr>
      <vt:lpstr>Back to Earth with P. Cab. The Buck Stops here!</vt:lpstr>
      <vt:lpstr>FHP/CHP/BARC – The Sea Level View</vt:lpstr>
      <vt:lpstr>Channeling the Requests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and Institutional Effectiveness - PIE</dc:title>
  <dc:creator>Laurie Mackenzie</dc:creator>
  <cp:lastModifiedBy>Andy MacNeill</cp:lastModifiedBy>
  <cp:revision>47</cp:revision>
  <dcterms:created xsi:type="dcterms:W3CDTF">2016-03-05T00:13:51Z</dcterms:created>
  <dcterms:modified xsi:type="dcterms:W3CDTF">2018-04-20T19:12:21Z</dcterms:modified>
</cp:coreProperties>
</file>